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drawings/drawing2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Override3.xml" ContentType="application/vnd.openxmlformats-officedocument.themeOverride+xml"/>
  <Override PartName="/ppt/theme/themeOverride4.xml" ContentType="application/vnd.openxmlformats-officedocument.themeOverr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0" r:id="rId1"/>
  </p:sldMasterIdLst>
  <p:notesMasterIdLst>
    <p:notesMasterId r:id="rId13"/>
  </p:notesMasterIdLst>
  <p:sldIdLst>
    <p:sldId id="271" r:id="rId2"/>
    <p:sldId id="273" r:id="rId3"/>
    <p:sldId id="281" r:id="rId4"/>
    <p:sldId id="282" r:id="rId5"/>
    <p:sldId id="274" r:id="rId6"/>
    <p:sldId id="275" r:id="rId7"/>
    <p:sldId id="276" r:id="rId8"/>
    <p:sldId id="277" r:id="rId9"/>
    <p:sldId id="278" r:id="rId10"/>
    <p:sldId id="279" r:id="rId11"/>
    <p:sldId id="280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度样式 2 - 强调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Office_Excel3.xlsx"/><Relationship Id="rId1" Type="http://schemas.openxmlformats.org/officeDocument/2006/relationships/themeOverride" Target="../theme/themeOverride1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Office_Excel4.xlsx"/><Relationship Id="rId1" Type="http://schemas.openxmlformats.org/officeDocument/2006/relationships/themeOverride" Target="../theme/themeOverride2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package" Target="../embeddings/_____Microsoft_Office_Excel5.xlsx"/><Relationship Id="rId1" Type="http://schemas.openxmlformats.org/officeDocument/2006/relationships/themeOverride" Target="../theme/themeOverride3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.xml"/><Relationship Id="rId2" Type="http://schemas.openxmlformats.org/officeDocument/2006/relationships/package" Target="../embeddings/_____Microsoft_Office_Excel6.xlsx"/><Relationship Id="rId1" Type="http://schemas.openxmlformats.org/officeDocument/2006/relationships/themeOverride" Target="../theme/themeOverrid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Қазақ тілі</c:v>
                </c:pt>
              </c:strCache>
            </c:strRef>
          </c:tx>
          <c:cat>
            <c:strRef>
              <c:f>Лист1!$A$2:$A$8</c:f>
              <c:strCache>
                <c:ptCount val="7"/>
                <c:pt idx="0">
                  <c:v>5 сынып</c:v>
                </c:pt>
                <c:pt idx="1">
                  <c:v>6 сынып</c:v>
                </c:pt>
                <c:pt idx="2">
                  <c:v>7 сынып</c:v>
                </c:pt>
                <c:pt idx="3">
                  <c:v>8 сынып</c:v>
                </c:pt>
                <c:pt idx="4">
                  <c:v>9 сынып</c:v>
                </c:pt>
                <c:pt idx="5">
                  <c:v>10 сынып</c:v>
                </c:pt>
                <c:pt idx="6">
                  <c:v>11 сынып</c:v>
                </c:pt>
              </c:strCache>
            </c:strRef>
          </c:cat>
          <c:val>
            <c:numRef>
              <c:f>Лист1!$B$2:$B$8</c:f>
              <c:numCache>
                <c:formatCode>0%</c:formatCode>
                <c:ptCount val="7"/>
                <c:pt idx="0">
                  <c:v>0.67000000000000048</c:v>
                </c:pt>
                <c:pt idx="1">
                  <c:v>0.58000000000000007</c:v>
                </c:pt>
                <c:pt idx="2">
                  <c:v>0.60000000000000031</c:v>
                </c:pt>
                <c:pt idx="3">
                  <c:v>0.62000000000000033</c:v>
                </c:pt>
                <c:pt idx="4">
                  <c:v>0.60000000000000031</c:v>
                </c:pt>
                <c:pt idx="5">
                  <c:v>0.65000000000000036</c:v>
                </c:pt>
                <c:pt idx="6">
                  <c:v>0.60000000000000031</c:v>
                </c:pt>
              </c:numCache>
            </c:numRef>
          </c:val>
        </c:ser>
        <c:axId val="62387328"/>
        <c:axId val="63441920"/>
      </c:barChart>
      <c:catAx>
        <c:axId val="62387328"/>
        <c:scaling>
          <c:orientation val="minMax"/>
        </c:scaling>
        <c:axPos val="b"/>
        <c:tickLblPos val="nextTo"/>
        <c:crossAx val="63441920"/>
        <c:crosses val="autoZero"/>
        <c:auto val="1"/>
        <c:lblAlgn val="ctr"/>
        <c:lblOffset val="100"/>
      </c:catAx>
      <c:valAx>
        <c:axId val="63441920"/>
        <c:scaling>
          <c:orientation val="minMax"/>
        </c:scaling>
        <c:axPos val="l"/>
        <c:majorGridlines/>
        <c:numFmt formatCode="0%" sourceLinked="1"/>
        <c:tickLblPos val="nextTo"/>
        <c:crossAx val="62387328"/>
        <c:crosses val="autoZero"/>
        <c:crossBetween val="between"/>
      </c:valAx>
    </c:plotArea>
    <c:legend>
      <c:legendPos val="r"/>
      <c:layout/>
    </c:legend>
    <c:plotVisOnly val="1"/>
    <c:dispBlanksAs val="gap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Қазақ әдебиеті</c:v>
                </c:pt>
              </c:strCache>
            </c:strRef>
          </c:tx>
          <c:cat>
            <c:strRef>
              <c:f>Лист1!$A$2:$A$8</c:f>
              <c:strCache>
                <c:ptCount val="7"/>
                <c:pt idx="0">
                  <c:v>5сынып</c:v>
                </c:pt>
                <c:pt idx="1">
                  <c:v>6 сынып</c:v>
                </c:pt>
                <c:pt idx="2">
                  <c:v>7сынып</c:v>
                </c:pt>
                <c:pt idx="3">
                  <c:v>8 сынып</c:v>
                </c:pt>
                <c:pt idx="4">
                  <c:v>9 сынып</c:v>
                </c:pt>
                <c:pt idx="5">
                  <c:v>10 сынып</c:v>
                </c:pt>
                <c:pt idx="6">
                  <c:v>11 сынып</c:v>
                </c:pt>
              </c:strCache>
            </c:strRef>
          </c:cat>
          <c:val>
            <c:numRef>
              <c:f>Лист1!$B$2:$B$8</c:f>
              <c:numCache>
                <c:formatCode>0%</c:formatCode>
                <c:ptCount val="7"/>
                <c:pt idx="0">
                  <c:v>0.67000000000000048</c:v>
                </c:pt>
                <c:pt idx="1">
                  <c:v>0.61000000000000032</c:v>
                </c:pt>
                <c:pt idx="2">
                  <c:v>0.69000000000000028</c:v>
                </c:pt>
                <c:pt idx="3">
                  <c:v>0.62000000000000033</c:v>
                </c:pt>
                <c:pt idx="4">
                  <c:v>0.70000000000000029</c:v>
                </c:pt>
                <c:pt idx="5">
                  <c:v>0.60000000000000031</c:v>
                </c:pt>
                <c:pt idx="6">
                  <c:v>0.60000000000000031</c:v>
                </c:pt>
              </c:numCache>
            </c:numRef>
          </c:val>
        </c:ser>
        <c:axId val="63884672"/>
        <c:axId val="63888384"/>
      </c:barChart>
      <c:catAx>
        <c:axId val="63884672"/>
        <c:scaling>
          <c:orientation val="minMax"/>
        </c:scaling>
        <c:axPos val="b"/>
        <c:tickLblPos val="nextTo"/>
        <c:crossAx val="63888384"/>
        <c:crosses val="autoZero"/>
        <c:auto val="1"/>
        <c:lblAlgn val="ctr"/>
        <c:lblOffset val="100"/>
      </c:catAx>
      <c:valAx>
        <c:axId val="63888384"/>
        <c:scaling>
          <c:orientation val="minMax"/>
        </c:scaling>
        <c:axPos val="l"/>
        <c:majorGridlines/>
        <c:numFmt formatCode="0%" sourceLinked="1"/>
        <c:tickLblPos val="nextTo"/>
        <c:crossAx val="63884672"/>
        <c:crosses val="autoZero"/>
        <c:crossBetween val="between"/>
      </c:valAx>
    </c:plotArea>
    <c:legend>
      <c:legendPos val="r"/>
      <c:layout/>
    </c:legend>
    <c:plotVisOnly val="1"/>
    <c:dispBlanksAs val="gap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lrMapOvr bg1="lt1" tx1="dk1" bg2="lt2" tx2="dk2" accent1="accent1" accent2="accent2" accent3="accent3" accent4="accent4" accent5="accent5" accent6="accent6" hlink="hlink" folHlink="folHlink"/>
  <c:chart>
    <c:title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Математика </c:v>
                </c:pt>
              </c:strCache>
            </c:strRef>
          </c:tx>
          <c:cat>
            <c:strRef>
              <c:f>Лист1!$A$2:$A$8</c:f>
              <c:strCache>
                <c:ptCount val="7"/>
                <c:pt idx="0">
                  <c:v>5 сынып</c:v>
                </c:pt>
                <c:pt idx="1">
                  <c:v>6 сынып</c:v>
                </c:pt>
                <c:pt idx="2">
                  <c:v>7 сынып</c:v>
                </c:pt>
                <c:pt idx="3">
                  <c:v>8 сынып</c:v>
                </c:pt>
                <c:pt idx="4">
                  <c:v>9 сынып</c:v>
                </c:pt>
                <c:pt idx="5">
                  <c:v>10 сынып</c:v>
                </c:pt>
                <c:pt idx="6">
                  <c:v>11 сынып</c:v>
                </c:pt>
              </c:strCache>
            </c:strRef>
          </c:cat>
          <c:val>
            <c:numRef>
              <c:f>Лист1!$B$2:$B$8</c:f>
              <c:numCache>
                <c:formatCode>0%</c:formatCode>
                <c:ptCount val="7"/>
                <c:pt idx="0">
                  <c:v>0.51</c:v>
                </c:pt>
                <c:pt idx="1">
                  <c:v>0.54</c:v>
                </c:pt>
                <c:pt idx="2">
                  <c:v>0.54</c:v>
                </c:pt>
                <c:pt idx="3">
                  <c:v>0.54</c:v>
                </c:pt>
                <c:pt idx="4">
                  <c:v>0.60000000000000031</c:v>
                </c:pt>
                <c:pt idx="5">
                  <c:v>0.56000000000000005</c:v>
                </c:pt>
                <c:pt idx="6">
                  <c:v>0.59000000000000008</c:v>
                </c:pt>
              </c:numCache>
            </c:numRef>
          </c:val>
        </c:ser>
        <c:axId val="63599360"/>
        <c:axId val="63885312"/>
      </c:barChart>
      <c:catAx>
        <c:axId val="63599360"/>
        <c:scaling>
          <c:orientation val="minMax"/>
        </c:scaling>
        <c:axPos val="b"/>
        <c:numFmt formatCode="General" sourceLinked="1"/>
        <c:tickLblPos val="nextTo"/>
        <c:crossAx val="63885312"/>
        <c:crosses val="autoZero"/>
        <c:auto val="1"/>
        <c:lblAlgn val="ctr"/>
        <c:lblOffset val="100"/>
      </c:catAx>
      <c:valAx>
        <c:axId val="63885312"/>
        <c:scaling>
          <c:orientation val="minMax"/>
        </c:scaling>
        <c:axPos val="l"/>
        <c:majorGridlines/>
        <c:numFmt formatCode="0%" sourceLinked="1"/>
        <c:tickLblPos val="nextTo"/>
        <c:crossAx val="6359936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1108778069407994"/>
          <c:y val="0.42824240719910034"/>
          <c:w val="0.16595946340040843"/>
          <c:h val="7.1757592800899911E-2"/>
        </c:manualLayout>
      </c:layout>
    </c:legend>
    <c:plotVisOnly val="1"/>
    <c:dispBlanksAs val="gap"/>
  </c:chart>
  <c:externalData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lrMapOvr bg1="lt1" tx1="dk1" bg2="lt2" tx2="dk2" accent1="accent1" accent2="accent2" accent3="accent3" accent4="accent4" accent5="accent5" accent6="accent6" hlink="hlink" folHlink="folHlink"/>
  <c:chart>
    <c:title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Геометрия </c:v>
                </c:pt>
              </c:strCache>
            </c:strRef>
          </c:tx>
          <c:cat>
            <c:strRef>
              <c:f>Лист1!$A$2:$A$6</c:f>
              <c:strCache>
                <c:ptCount val="5"/>
                <c:pt idx="0">
                  <c:v>7сынып</c:v>
                </c:pt>
                <c:pt idx="1">
                  <c:v>8 сынып</c:v>
                </c:pt>
                <c:pt idx="2">
                  <c:v>9 сынып</c:v>
                </c:pt>
                <c:pt idx="3">
                  <c:v>10 сынып</c:v>
                </c:pt>
                <c:pt idx="4">
                  <c:v>11 сынып</c:v>
                </c:pt>
              </c:strCache>
            </c:strRef>
          </c:cat>
          <c:val>
            <c:numRef>
              <c:f>Лист1!$B$2:$B$6</c:f>
              <c:numCache>
                <c:formatCode>0.00%</c:formatCode>
                <c:ptCount val="5"/>
                <c:pt idx="0">
                  <c:v>0.52600000000000002</c:v>
                </c:pt>
                <c:pt idx="1">
                  <c:v>0.53800000000000003</c:v>
                </c:pt>
                <c:pt idx="2">
                  <c:v>0.5984999999999997</c:v>
                </c:pt>
                <c:pt idx="3" formatCode="0%">
                  <c:v>0.56000000000000005</c:v>
                </c:pt>
                <c:pt idx="4">
                  <c:v>0.65900000000000036</c:v>
                </c:pt>
              </c:numCache>
            </c:numRef>
          </c:val>
        </c:ser>
        <c:axId val="62236544"/>
        <c:axId val="62291328"/>
      </c:barChart>
      <c:catAx>
        <c:axId val="62236544"/>
        <c:scaling>
          <c:orientation val="minMax"/>
        </c:scaling>
        <c:axPos val="b"/>
        <c:tickLblPos val="nextTo"/>
        <c:crossAx val="62291328"/>
        <c:crosses val="autoZero"/>
        <c:auto val="1"/>
        <c:lblAlgn val="ctr"/>
        <c:lblOffset val="100"/>
      </c:catAx>
      <c:valAx>
        <c:axId val="62291328"/>
        <c:scaling>
          <c:orientation val="minMax"/>
        </c:scaling>
        <c:axPos val="l"/>
        <c:majorGridlines/>
        <c:numFmt formatCode="0.00%" sourceLinked="1"/>
        <c:tickLblPos val="nextTo"/>
        <c:crossAx val="6223654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1108778069407994"/>
          <c:y val="0.42824240719910034"/>
          <c:w val="0.15001038932633437"/>
          <c:h val="7.1604914405729067E-2"/>
        </c:manualLayout>
      </c:layout>
    </c:legend>
    <c:plotVisOnly val="1"/>
    <c:dispBlanksAs val="gap"/>
  </c:chart>
  <c:externalData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орыс тілі және әдебиеті </c:v>
                </c:pt>
              </c:strCache>
            </c:strRef>
          </c:tx>
          <c:trendline>
            <c:trendlineType val="linear"/>
          </c:trendline>
          <c:cat>
            <c:strRef>
              <c:f>Лист1!$A$2:$A$11</c:f>
              <c:strCache>
                <c:ptCount val="10"/>
                <c:pt idx="0">
                  <c:v>2-сынып</c:v>
                </c:pt>
                <c:pt idx="1">
                  <c:v>3-сынып</c:v>
                </c:pt>
                <c:pt idx="2">
                  <c:v>4-сынып</c:v>
                </c:pt>
                <c:pt idx="3">
                  <c:v>5-сынып</c:v>
                </c:pt>
                <c:pt idx="4">
                  <c:v>6-сынып</c:v>
                </c:pt>
                <c:pt idx="5">
                  <c:v>7-сынып</c:v>
                </c:pt>
                <c:pt idx="6">
                  <c:v>8-сынып</c:v>
                </c:pt>
                <c:pt idx="7">
                  <c:v>9-сынып</c:v>
                </c:pt>
                <c:pt idx="8">
                  <c:v>10-сынып</c:v>
                </c:pt>
                <c:pt idx="9">
                  <c:v>11-сынып</c:v>
                </c:pt>
              </c:strCache>
            </c:strRef>
          </c:cat>
          <c:val>
            <c:numRef>
              <c:f>Лист1!$B$2:$B$14</c:f>
              <c:numCache>
                <c:formatCode>0%</c:formatCode>
                <c:ptCount val="13"/>
                <c:pt idx="0">
                  <c:v>0.64000000000000035</c:v>
                </c:pt>
                <c:pt idx="1">
                  <c:v>0.56000000000000005</c:v>
                </c:pt>
                <c:pt idx="2">
                  <c:v>0.56000000000000005</c:v>
                </c:pt>
                <c:pt idx="3">
                  <c:v>0.61000000000000032</c:v>
                </c:pt>
                <c:pt idx="4">
                  <c:v>0.52</c:v>
                </c:pt>
                <c:pt idx="5">
                  <c:v>0.53</c:v>
                </c:pt>
                <c:pt idx="6">
                  <c:v>0.54</c:v>
                </c:pt>
                <c:pt idx="7">
                  <c:v>0.62000000000000033</c:v>
                </c:pt>
                <c:pt idx="8">
                  <c:v>0.60000000000000031</c:v>
                </c:pt>
                <c:pt idx="9">
                  <c:v>0.58000000000000007</c:v>
                </c:pt>
              </c:numCache>
            </c:numRef>
          </c:val>
        </c:ser>
        <c:axId val="63884288"/>
        <c:axId val="72151424"/>
      </c:barChart>
      <c:catAx>
        <c:axId val="63884288"/>
        <c:scaling>
          <c:orientation val="minMax"/>
        </c:scaling>
        <c:axPos val="b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72151424"/>
        <c:crosses val="autoZero"/>
        <c:auto val="1"/>
        <c:lblAlgn val="ctr"/>
        <c:lblOffset val="100"/>
      </c:catAx>
      <c:valAx>
        <c:axId val="72151424"/>
        <c:scaling>
          <c:orientation val="minMax"/>
        </c:scaling>
        <c:axPos val="l"/>
        <c:majorGridlines/>
        <c:numFmt formatCode="0%" sourceLinked="1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3884288"/>
        <c:crosses val="autoZero"/>
        <c:crossBetween val="between"/>
      </c:valAx>
      <c:spPr>
        <a:solidFill>
          <a:schemeClr val="bg1"/>
        </a:solidFill>
        <a:ln>
          <a:noFill/>
        </a:ln>
        <a:effectLst/>
      </c:spPr>
    </c:plotArea>
    <c:legend>
      <c:legendPos val="r"/>
      <c:layout/>
      <c:txPr>
        <a:bodyPr rot="0" spcFirstLastPara="0" vertOverflow="ellipsis" vert="horz" wrap="square" anchor="ctr" anchorCtr="1"/>
        <a:lstStyle/>
        <a:p>
          <a:pPr>
            <a:defRPr lang="en-US" sz="10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</c:chart>
  <c:txPr>
    <a:bodyPr/>
    <a:lstStyle/>
    <a:p>
      <a:pPr>
        <a:defRPr lang="en-US"/>
      </a:pPr>
      <a:endParaRPr lang="ru-RU"/>
    </a:p>
  </c:txPr>
  <c:externalData r:id="rId2"/>
  <c:userShapes r:id="rId3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Қазақстан тарих</c:v>
                </c:pt>
              </c:strCache>
            </c:strRef>
          </c:tx>
          <c:cat>
            <c:strRef>
              <c:f>Лист1!$A$2:$A$8</c:f>
              <c:strCache>
                <c:ptCount val="7"/>
                <c:pt idx="0">
                  <c:v>5 -сынып</c:v>
                </c:pt>
                <c:pt idx="1">
                  <c:v>6-сынып</c:v>
                </c:pt>
                <c:pt idx="2">
                  <c:v>7-сынып</c:v>
                </c:pt>
                <c:pt idx="3">
                  <c:v>8-сынып</c:v>
                </c:pt>
                <c:pt idx="4">
                  <c:v>9-сынып</c:v>
                </c:pt>
                <c:pt idx="5">
                  <c:v>10- сынып</c:v>
                </c:pt>
                <c:pt idx="6">
                  <c:v>11- сынып</c:v>
                </c:pt>
              </c:strCache>
            </c:strRef>
          </c:cat>
          <c:val>
            <c:numRef>
              <c:f>Лист1!$B$2:$B$8</c:f>
              <c:numCache>
                <c:formatCode>0%</c:formatCode>
                <c:ptCount val="7"/>
                <c:pt idx="0">
                  <c:v>0.62000000000000033</c:v>
                </c:pt>
                <c:pt idx="1">
                  <c:v>0.52</c:v>
                </c:pt>
                <c:pt idx="2">
                  <c:v>0.60000000000000031</c:v>
                </c:pt>
                <c:pt idx="3">
                  <c:v>0.54</c:v>
                </c:pt>
                <c:pt idx="4">
                  <c:v>0.54</c:v>
                </c:pt>
                <c:pt idx="5">
                  <c:v>0.58000000000000007</c:v>
                </c:pt>
                <c:pt idx="6">
                  <c:v>0.62000000000000033</c:v>
                </c:pt>
              </c:numCache>
            </c:numRef>
          </c:val>
        </c:ser>
        <c:overlap val="100"/>
        <c:axId val="72909568"/>
        <c:axId val="72910720"/>
      </c:barChart>
      <c:catAx>
        <c:axId val="72909568"/>
        <c:scaling>
          <c:orientation val="minMax"/>
        </c:scaling>
        <c:axPos val="b"/>
        <c:tickLblPos val="nextTo"/>
        <c:crossAx val="72910720"/>
        <c:crosses val="autoZero"/>
        <c:auto val="1"/>
        <c:lblAlgn val="ctr"/>
        <c:lblOffset val="100"/>
      </c:catAx>
      <c:valAx>
        <c:axId val="72910720"/>
        <c:scaling>
          <c:orientation val="minMax"/>
        </c:scaling>
        <c:axPos val="l"/>
        <c:majorGridlines/>
        <c:numFmt formatCode="0%" sourceLinked="1"/>
        <c:tickLblPos val="nextTo"/>
        <c:crossAx val="72909568"/>
        <c:crosses val="autoZero"/>
        <c:crossBetween val="between"/>
      </c:valAx>
    </c:plotArea>
    <c:plotVisOnly val="1"/>
    <c:dispBlanksAs val="gap"/>
  </c:chart>
  <c:externalData r:id="rId2"/>
  <c:userShapes r:id="rId3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0.17361</cdr:x>
      <cdr:y>0.76786</cdr:y>
    </cdr:from>
    <cdr:to>
      <cdr:x>0.24306</cdr:x>
      <cdr:y>0.87202</cdr:y>
    </cdr:to>
    <cdr:sp macro="" textlink="">
      <cdr:nvSpPr>
        <cdr:cNvPr id="2" name="Rectangles 1"/>
        <cdr:cNvSpPr/>
      </cdr:nvSpPr>
      <cdr:spPr>
        <a:xfrm xmlns:a="http://schemas.openxmlformats.org/drawingml/2006/main">
          <a:off x="952500" y="2457450"/>
          <a:ext cx="381000" cy="3333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wrap="square" lIns="45720" tIns="45720" rIns="45720" bIns="45720" rtlCol="0" anchor="t" anchorCtr="0">
          <a:normAutofit/>
        </a:bodyPr>
        <a:lstStyle xmlns:a="http://schemas.openxmlformats.org/drawingml/2006/main"/>
        <a:p xmlns:a="http://schemas.openxmlformats.org/drawingml/2006/main">
          <a:endParaRPr lang="ru-RU" sz="1100"/>
        </a:p>
      </cdr:txBody>
    </cdr:sp>
  </cdr:relSizeAnchor>
  <cdr:relSizeAnchor xmlns:cdr="http://schemas.openxmlformats.org/drawingml/2006/chartDrawing">
    <cdr:from>
      <cdr:x>0.26215</cdr:x>
      <cdr:y>0.7619</cdr:y>
    </cdr:from>
    <cdr:to>
      <cdr:x>0.33854</cdr:x>
      <cdr:y>0.88095</cdr:y>
    </cdr:to>
    <cdr:sp macro="" textlink="">
      <cdr:nvSpPr>
        <cdr:cNvPr id="3" name="Rectangles 2"/>
        <cdr:cNvSpPr/>
      </cdr:nvSpPr>
      <cdr:spPr>
        <a:xfrm xmlns:a="http://schemas.openxmlformats.org/drawingml/2006/main">
          <a:off x="1438275" y="2438400"/>
          <a:ext cx="4191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wrap="square" lIns="45720" tIns="45720" rIns="45720" bIns="45720" rtlCol="0" anchor="t" anchorCtr="0">
          <a:normAutofit/>
        </a:bodyPr>
        <a:lstStyle xmlns:a="http://schemas.openxmlformats.org/drawingml/2006/main"/>
        <a:p xmlns:a="http://schemas.openxmlformats.org/drawingml/2006/main">
          <a:endParaRPr lang="ru-RU" sz="1100"/>
        </a:p>
      </cdr:txBody>
    </cdr:sp>
  </cdr:relSizeAnchor>
  <cdr:relSizeAnchor xmlns:cdr="http://schemas.openxmlformats.org/drawingml/2006/chartDrawing">
    <cdr:from>
      <cdr:x>0.3559</cdr:x>
      <cdr:y>0.75595</cdr:y>
    </cdr:from>
    <cdr:to>
      <cdr:x>0.43056</cdr:x>
      <cdr:y>0.88393</cdr:y>
    </cdr:to>
    <cdr:sp macro="" textlink="">
      <cdr:nvSpPr>
        <cdr:cNvPr id="4" name="Rectangles 3"/>
        <cdr:cNvSpPr/>
      </cdr:nvSpPr>
      <cdr:spPr>
        <a:xfrm xmlns:a="http://schemas.openxmlformats.org/drawingml/2006/main">
          <a:off x="1952625" y="2419350"/>
          <a:ext cx="409575" cy="4095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wrap="square" lIns="45720" tIns="45720" rIns="45720" bIns="45720" rtlCol="0" anchor="t" anchorCtr="0">
          <a:normAutofit/>
        </a:bodyPr>
        <a:lstStyle xmlns:a="http://schemas.openxmlformats.org/drawingml/2006/main"/>
        <a:p xmlns:a="http://schemas.openxmlformats.org/drawingml/2006/main">
          <a:endParaRPr lang="ru-RU" sz="1100"/>
        </a:p>
      </cdr:txBody>
    </cdr:sp>
  </cdr:relSizeAnchor>
  <cdr:relSizeAnchor xmlns:cdr="http://schemas.openxmlformats.org/drawingml/2006/chartDrawing">
    <cdr:from>
      <cdr:x>0.44271</cdr:x>
      <cdr:y>0.75595</cdr:y>
    </cdr:from>
    <cdr:to>
      <cdr:x>0.51563</cdr:x>
      <cdr:y>0.87798</cdr:y>
    </cdr:to>
    <cdr:sp macro="" textlink="">
      <cdr:nvSpPr>
        <cdr:cNvPr id="5" name="Rectangles 4"/>
        <cdr:cNvSpPr/>
      </cdr:nvSpPr>
      <cdr:spPr>
        <a:xfrm xmlns:a="http://schemas.openxmlformats.org/drawingml/2006/main">
          <a:off x="2428875" y="2419350"/>
          <a:ext cx="400050" cy="3905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wrap="square" lIns="45720" tIns="45720" rIns="45720" bIns="45720" rtlCol="0" anchor="t" anchorCtr="0">
          <a:normAutofit/>
        </a:bodyPr>
        <a:lstStyle xmlns:a="http://schemas.openxmlformats.org/drawingml/2006/main"/>
        <a:p xmlns:a="http://schemas.openxmlformats.org/drawingml/2006/main">
          <a:endParaRPr lang="ru-RU" sz="1100"/>
        </a:p>
      </cdr:txBody>
    </cdr:sp>
  </cdr:relSizeAnchor>
  <cdr:relSizeAnchor xmlns:cdr="http://schemas.openxmlformats.org/drawingml/2006/chartDrawing">
    <cdr:from>
      <cdr:x>0.53646</cdr:x>
      <cdr:y>0.75595</cdr:y>
    </cdr:from>
    <cdr:to>
      <cdr:x>0.61285</cdr:x>
      <cdr:y>0.87798</cdr:y>
    </cdr:to>
    <cdr:sp macro="" textlink="">
      <cdr:nvSpPr>
        <cdr:cNvPr id="6" name="Rectangles 5"/>
        <cdr:cNvSpPr/>
      </cdr:nvSpPr>
      <cdr:spPr>
        <a:xfrm xmlns:a="http://schemas.openxmlformats.org/drawingml/2006/main">
          <a:off x="2943225" y="2419350"/>
          <a:ext cx="419100" cy="3905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wrap="square" lIns="45720" tIns="45720" rIns="45720" bIns="45720" rtlCol="0" anchor="t" anchorCtr="0">
          <a:normAutofit/>
        </a:bodyPr>
        <a:lstStyle xmlns:a="http://schemas.openxmlformats.org/drawingml/2006/main"/>
        <a:p xmlns:a="http://schemas.openxmlformats.org/drawingml/2006/main">
          <a:endParaRPr lang="ru-RU" sz="1100"/>
        </a:p>
      </cdr:txBody>
    </cdr:sp>
  </cdr:relSizeAnchor>
  <cdr:relSizeAnchor xmlns:cdr="http://schemas.openxmlformats.org/drawingml/2006/chartDrawing">
    <cdr:from>
      <cdr:x>0.63021</cdr:x>
      <cdr:y>0.75893</cdr:y>
    </cdr:from>
    <cdr:to>
      <cdr:x>0.70833</cdr:x>
      <cdr:y>0.87202</cdr:y>
    </cdr:to>
    <cdr:sp macro="" textlink="">
      <cdr:nvSpPr>
        <cdr:cNvPr id="7" name="Rectangles 6"/>
        <cdr:cNvSpPr/>
      </cdr:nvSpPr>
      <cdr:spPr>
        <a:xfrm xmlns:a="http://schemas.openxmlformats.org/drawingml/2006/main">
          <a:off x="3457575" y="2428875"/>
          <a:ext cx="428625" cy="3619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wrap="square" lIns="45720" tIns="45720" rIns="45720" bIns="45720" rtlCol="0" anchor="t" anchorCtr="0">
          <a:normAutofit/>
        </a:bodyPr>
        <a:lstStyle xmlns:a="http://schemas.openxmlformats.org/drawingml/2006/main"/>
        <a:p xmlns:a="http://schemas.openxmlformats.org/drawingml/2006/main">
          <a:endParaRPr lang="ru-RU" sz="110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0.17361</cdr:x>
      <cdr:y>0.76786</cdr:y>
    </cdr:from>
    <cdr:to>
      <cdr:x>0.24306</cdr:x>
      <cdr:y>0.87202</cdr:y>
    </cdr:to>
    <cdr:sp macro="" textlink="">
      <cdr:nvSpPr>
        <cdr:cNvPr id="2" name="Поле 1"/>
        <cdr:cNvSpPr txBox="1"/>
      </cdr:nvSpPr>
      <cdr:spPr>
        <a:xfrm xmlns:a="http://schemas.openxmlformats.org/drawingml/2006/main">
          <a:off x="952500" y="2457450"/>
          <a:ext cx="381000" cy="3333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/>
        </a:p>
      </cdr:txBody>
    </cdr:sp>
  </cdr:relSizeAnchor>
  <cdr:relSizeAnchor xmlns:cdr="http://schemas.openxmlformats.org/drawingml/2006/chartDrawing">
    <cdr:from>
      <cdr:x>0.26215</cdr:x>
      <cdr:y>0.7619</cdr:y>
    </cdr:from>
    <cdr:to>
      <cdr:x>0.33854</cdr:x>
      <cdr:y>0.88095</cdr:y>
    </cdr:to>
    <cdr:sp macro="" textlink="">
      <cdr:nvSpPr>
        <cdr:cNvPr id="3" name="Поле 2"/>
        <cdr:cNvSpPr txBox="1"/>
      </cdr:nvSpPr>
      <cdr:spPr>
        <a:xfrm xmlns:a="http://schemas.openxmlformats.org/drawingml/2006/main">
          <a:off x="1438275" y="2438400"/>
          <a:ext cx="4191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/>
        </a:p>
      </cdr:txBody>
    </cdr:sp>
  </cdr:relSizeAnchor>
  <cdr:relSizeAnchor xmlns:cdr="http://schemas.openxmlformats.org/drawingml/2006/chartDrawing">
    <cdr:from>
      <cdr:x>0.3559</cdr:x>
      <cdr:y>0.75595</cdr:y>
    </cdr:from>
    <cdr:to>
      <cdr:x>0.43056</cdr:x>
      <cdr:y>0.88393</cdr:y>
    </cdr:to>
    <cdr:sp macro="" textlink="">
      <cdr:nvSpPr>
        <cdr:cNvPr id="4" name="Поле 3"/>
        <cdr:cNvSpPr txBox="1"/>
      </cdr:nvSpPr>
      <cdr:spPr>
        <a:xfrm xmlns:a="http://schemas.openxmlformats.org/drawingml/2006/main">
          <a:off x="1952625" y="2419350"/>
          <a:ext cx="409575" cy="4095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/>
        </a:p>
      </cdr:txBody>
    </cdr:sp>
  </cdr:relSizeAnchor>
  <cdr:relSizeAnchor xmlns:cdr="http://schemas.openxmlformats.org/drawingml/2006/chartDrawing">
    <cdr:from>
      <cdr:x>0.44271</cdr:x>
      <cdr:y>0.75595</cdr:y>
    </cdr:from>
    <cdr:to>
      <cdr:x>0.51563</cdr:x>
      <cdr:y>0.87798</cdr:y>
    </cdr:to>
    <cdr:sp macro="" textlink="">
      <cdr:nvSpPr>
        <cdr:cNvPr id="5" name="Поле 4"/>
        <cdr:cNvSpPr txBox="1"/>
      </cdr:nvSpPr>
      <cdr:spPr>
        <a:xfrm xmlns:a="http://schemas.openxmlformats.org/drawingml/2006/main">
          <a:off x="2428875" y="2419350"/>
          <a:ext cx="400050" cy="3905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/>
        </a:p>
      </cdr:txBody>
    </cdr:sp>
  </cdr:relSizeAnchor>
  <cdr:relSizeAnchor xmlns:cdr="http://schemas.openxmlformats.org/drawingml/2006/chartDrawing">
    <cdr:from>
      <cdr:x>0.53646</cdr:x>
      <cdr:y>0.75595</cdr:y>
    </cdr:from>
    <cdr:to>
      <cdr:x>0.61285</cdr:x>
      <cdr:y>0.87798</cdr:y>
    </cdr:to>
    <cdr:sp macro="" textlink="">
      <cdr:nvSpPr>
        <cdr:cNvPr id="6" name="Поле 5"/>
        <cdr:cNvSpPr txBox="1"/>
      </cdr:nvSpPr>
      <cdr:spPr>
        <a:xfrm xmlns:a="http://schemas.openxmlformats.org/drawingml/2006/main">
          <a:off x="2943225" y="2419350"/>
          <a:ext cx="419100" cy="3905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/>
        </a:p>
      </cdr:txBody>
    </cdr:sp>
  </cdr:relSizeAnchor>
  <cdr:relSizeAnchor xmlns:cdr="http://schemas.openxmlformats.org/drawingml/2006/chartDrawing">
    <cdr:from>
      <cdr:x>0.63021</cdr:x>
      <cdr:y>0.75893</cdr:y>
    </cdr:from>
    <cdr:to>
      <cdr:x>0.70833</cdr:x>
      <cdr:y>0.87202</cdr:y>
    </cdr:to>
    <cdr:sp macro="" textlink="">
      <cdr:nvSpPr>
        <cdr:cNvPr id="7" name="Поле 6"/>
        <cdr:cNvSpPr txBox="1"/>
      </cdr:nvSpPr>
      <cdr:spPr>
        <a:xfrm xmlns:a="http://schemas.openxmlformats.org/drawingml/2006/main">
          <a:off x="3457575" y="2428875"/>
          <a:ext cx="428625" cy="3619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31E9D7-6D75-4269-B854-CE67DD79666A}" type="datetimeFigureOut">
              <a:rPr lang="ru-RU" smtClean="0"/>
              <a:pPr/>
              <a:t>05.01.2024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660F2B-FD64-4FED-A7D5-77050F918C8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28A2BD-9F44-4FC0-915A-EE000BEDB8CD}" type="datetimeFigureOut">
              <a:rPr lang="ru-RU" smtClean="0"/>
              <a:pPr/>
              <a:t>05.01.2024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FB6634-6513-45DA-851A-C620B5F62CC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28A2BD-9F44-4FC0-915A-EE000BEDB8CD}" type="datetimeFigureOut">
              <a:rPr lang="ru-RU" smtClean="0"/>
              <a:pPr/>
              <a:t>05.01.2024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FB6634-6513-45DA-851A-C620B5F62CC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28A2BD-9F44-4FC0-915A-EE000BEDB8CD}" type="datetimeFigureOut">
              <a:rPr lang="ru-RU" smtClean="0"/>
              <a:pPr/>
              <a:t>05.01.2024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FB6634-6513-45DA-851A-C620B5F62CC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28A2BD-9F44-4FC0-915A-EE000BEDB8CD}" type="datetimeFigureOut">
              <a:rPr lang="ru-RU" smtClean="0"/>
              <a:pPr/>
              <a:t>05.01.2024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FB6634-6513-45DA-851A-C620B5F62CC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28A2BD-9F44-4FC0-915A-EE000BEDB8CD}" type="datetimeFigureOut">
              <a:rPr lang="ru-RU" smtClean="0"/>
              <a:pPr/>
              <a:t>05.01.2024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FB6634-6513-45DA-851A-C620B5F62CC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28A2BD-9F44-4FC0-915A-EE000BEDB8CD}" type="datetimeFigureOut">
              <a:rPr lang="ru-RU" smtClean="0"/>
              <a:pPr/>
              <a:t>05.01.2024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FB6634-6513-45DA-851A-C620B5F62CC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28A2BD-9F44-4FC0-915A-EE000BEDB8CD}" type="datetimeFigureOut">
              <a:rPr lang="ru-RU" smtClean="0"/>
              <a:pPr/>
              <a:t>05.01.2024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FB6634-6513-45DA-851A-C620B5F62CC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28A2BD-9F44-4FC0-915A-EE000BEDB8CD}" type="datetimeFigureOut">
              <a:rPr lang="ru-RU" smtClean="0"/>
              <a:pPr/>
              <a:t>05.01.2024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FB6634-6513-45DA-851A-C620B5F62CC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28A2BD-9F44-4FC0-915A-EE000BEDB8CD}" type="datetimeFigureOut">
              <a:rPr lang="ru-RU" smtClean="0"/>
              <a:pPr/>
              <a:t>05.01.2024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FB6634-6513-45DA-851A-C620B5F62CC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28A2BD-9F44-4FC0-915A-EE000BEDB8CD}" type="datetimeFigureOut">
              <a:rPr lang="ru-RU" smtClean="0"/>
              <a:pPr/>
              <a:t>05.01.2024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FB6634-6513-45DA-851A-C620B5F62CC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28A2BD-9F44-4FC0-915A-EE000BEDB8CD}" type="datetimeFigureOut">
              <a:rPr lang="ru-RU" smtClean="0"/>
              <a:pPr/>
              <a:t>05.01.2024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FB6634-6513-45DA-851A-C620B5F62CC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AC28A2BD-9F44-4FC0-915A-EE000BEDB8CD}" type="datetimeFigureOut">
              <a:rPr lang="ru-RU" smtClean="0"/>
              <a:pPr/>
              <a:t>05.01.2024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4FB6634-6513-45DA-851A-C620B5F62CC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kk-KZ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№19 Б.Майлин атындағы жалпы орта мектебі коммуналдық мемлекеттік мекемесінің ІІ тоқсан қорытындысы 2023-2024 оқу жылы</a:t>
            </a: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endParaRPr lang="kk-KZ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kk-KZ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kk-KZ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Жалпы</a:t>
            </a: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мұғалім саны:76</a:t>
            </a:r>
          </a:p>
          <a:p>
            <a:pPr>
              <a:buNone/>
            </a:pP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Педагог –зерттеуші: 29</a:t>
            </a:r>
          </a:p>
          <a:p>
            <a:pPr>
              <a:buNone/>
            </a:pP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Педагог-сарапшы:20</a:t>
            </a:r>
          </a:p>
          <a:p>
            <a:pPr>
              <a:buNone/>
            </a:pP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Педагог-модератор:11</a:t>
            </a:r>
          </a:p>
          <a:p>
            <a:pPr>
              <a:buNone/>
            </a:pP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Санатсыз-1</a:t>
            </a:r>
            <a:r>
              <a:rPr lang="" alt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en-US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dirty="0" smtClean="0"/>
              <a:t>Жалпы сынып саны:30</a:t>
            </a:r>
          </a:p>
          <a:p>
            <a:r>
              <a:rPr lang="en-US" sz="1600" dirty="0" smtClean="0"/>
              <a:t>МАД тобы:41</a:t>
            </a:r>
          </a:p>
          <a:p>
            <a:r>
              <a:rPr lang="en-US" sz="1600" dirty="0" smtClean="0"/>
              <a:t>Жалпы оқушы саны:584</a:t>
            </a:r>
          </a:p>
          <a:p>
            <a:r>
              <a:rPr lang="en-US" sz="1600" dirty="0" smtClean="0"/>
              <a:t>І ауысым-282</a:t>
            </a:r>
          </a:p>
          <a:p>
            <a:r>
              <a:rPr lang="en-US" sz="1600" dirty="0" smtClean="0"/>
              <a:t>ІІ ауысым-302</a:t>
            </a:r>
          </a:p>
          <a:p>
            <a:r>
              <a:rPr lang="en-US" sz="1600" dirty="0" smtClean="0"/>
              <a:t>1-4 сынып оқушыларының саны:224</a:t>
            </a:r>
          </a:p>
          <a:p>
            <a:r>
              <a:rPr lang="en-US" sz="1600" dirty="0" smtClean="0"/>
              <a:t>5-9 сынып оқушыларының саны:244</a:t>
            </a:r>
          </a:p>
          <a:p>
            <a:r>
              <a:rPr lang="en-US" sz="1600" dirty="0" smtClean="0"/>
              <a:t>10-11 сынып оқушыларының саны:79</a:t>
            </a:r>
            <a:endParaRPr lang="ru-RU" sz="1600" dirty="0" smtClean="0"/>
          </a:p>
          <a:p>
            <a:pPr>
              <a:buNone/>
            </a:pPr>
            <a:endParaRPr lang="en-US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/>
        </p:nvGraphicFramePr>
        <p:xfrm>
          <a:off x="395536" y="692696"/>
          <a:ext cx="5990456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980728"/>
            <a:ext cx="7920880" cy="4392488"/>
          </a:xfrm>
        </p:spPr>
        <p:txBody>
          <a:bodyPr>
            <a:normAutofit/>
          </a:bodyPr>
          <a:lstStyle/>
          <a:p>
            <a:r>
              <a:rPr lang="en-US" sz="1800" dirty="0" smtClean="0">
                <a:solidFill>
                  <a:schemeClr val="accent1"/>
                </a:solidFill>
              </a:rPr>
              <a:t>Мектептің  білім сапасы: </a:t>
            </a:r>
            <a:r>
              <a:rPr lang="en-US" sz="1800" dirty="0" smtClean="0"/>
              <a:t>4</a:t>
            </a:r>
            <a:r>
              <a:rPr lang="kk-KZ" sz="1800" dirty="0" smtClean="0"/>
              <a:t>9</a:t>
            </a:r>
            <a:r>
              <a:rPr lang="en-US" sz="1800" dirty="0" smtClean="0"/>
              <a:t>,83</a:t>
            </a:r>
            <a:r>
              <a:rPr lang="en-US" sz="1800" dirty="0" smtClean="0"/>
              <a:t>% орта балл: 3,9  </a:t>
            </a:r>
            <a:r>
              <a:rPr lang="" altLang="en-US" sz="1800" dirty="0" smtClean="0"/>
              <a:t>93</a:t>
            </a:r>
            <a:r>
              <a:rPr lang="en-US" sz="1800" dirty="0" smtClean="0"/>
              <a:t> үздік </a:t>
            </a:r>
            <a:r>
              <a:rPr lang="en-US" sz="1800" dirty="0" err="1" smtClean="0"/>
              <a:t>оқушы</a:t>
            </a:r>
            <a:r>
              <a:rPr lang="en-US" sz="1800" dirty="0" smtClean="0"/>
              <a:t> </a:t>
            </a:r>
            <a:r>
              <a:rPr lang="en-US" sz="1800" dirty="0" smtClean="0"/>
              <a:t>-</a:t>
            </a:r>
            <a:r>
              <a:rPr lang="kk-KZ" sz="1800" dirty="0" smtClean="0"/>
              <a:t>22</a:t>
            </a:r>
            <a:r>
              <a:rPr lang="en-US" sz="1800" dirty="0" smtClean="0"/>
              <a:t>,2</a:t>
            </a:r>
            <a:r>
              <a:rPr lang="en-US" sz="1800" dirty="0" smtClean="0"/>
              <a:t>%,15</a:t>
            </a:r>
            <a:r>
              <a:rPr lang="" altLang="en-US" sz="1800" dirty="0" smtClean="0"/>
              <a:t>0</a:t>
            </a:r>
            <a:r>
              <a:rPr lang="en-US" sz="1800" dirty="0" smtClean="0"/>
              <a:t> үлгерімі </a:t>
            </a:r>
            <a:r>
              <a:rPr lang="en-US" sz="1800" dirty="0" err="1" smtClean="0"/>
              <a:t>жақсы</a:t>
            </a:r>
            <a:r>
              <a:rPr lang="en-US" sz="1800" dirty="0" smtClean="0"/>
              <a:t> </a:t>
            </a:r>
            <a:r>
              <a:rPr lang="en-US" sz="1800" dirty="0" err="1" smtClean="0"/>
              <a:t>оқушылар</a:t>
            </a:r>
            <a:r>
              <a:rPr lang="en-US" sz="1800" dirty="0" smtClean="0"/>
              <a:t>-</a:t>
            </a:r>
            <a:r>
              <a:rPr lang="kk-KZ" sz="1800" dirty="0" smtClean="0"/>
              <a:t>27</a:t>
            </a:r>
            <a:r>
              <a:rPr lang="en-US" sz="1800" dirty="0" smtClean="0"/>
              <a:t>,95</a:t>
            </a:r>
            <a:r>
              <a:rPr lang="en-US" sz="1800" dirty="0" smtClean="0"/>
              <a:t>%,</a:t>
            </a:r>
            <a:r>
              <a:rPr lang="" altLang="en-US" sz="1800" dirty="0" smtClean="0"/>
              <a:t>244</a:t>
            </a:r>
            <a:r>
              <a:rPr lang="en-US" sz="1800" dirty="0" smtClean="0"/>
              <a:t> үлгерімі </a:t>
            </a:r>
            <a:r>
              <a:rPr lang="en-US" sz="1800" dirty="0" err="1" smtClean="0"/>
              <a:t>төмен</a:t>
            </a:r>
            <a:r>
              <a:rPr lang="en-US" sz="1800" dirty="0" smtClean="0"/>
              <a:t> </a:t>
            </a:r>
            <a:r>
              <a:rPr lang="en-US" sz="1800" dirty="0" smtClean="0"/>
              <a:t>оқушылар-5</a:t>
            </a:r>
            <a:r>
              <a:rPr lang="kk-KZ" sz="1800" dirty="0" smtClean="0"/>
              <a:t>1</a:t>
            </a:r>
            <a:r>
              <a:rPr lang="en-US" sz="1800" dirty="0" smtClean="0"/>
              <a:t>,79</a:t>
            </a:r>
            <a:r>
              <a:rPr lang="en-US" sz="1800" dirty="0" smtClean="0"/>
              <a:t>% құрайды.</a:t>
            </a:r>
          </a:p>
          <a:p>
            <a:r>
              <a:rPr lang="en-US" sz="1800" dirty="0" smtClean="0">
                <a:solidFill>
                  <a:schemeClr val="accent1"/>
                </a:solidFill>
              </a:rPr>
              <a:t>Бастауыш білім беру сапасы:48,26</a:t>
            </a:r>
            <a:r>
              <a:rPr lang="en-US" sz="1800" dirty="0" smtClean="0"/>
              <a:t>%,орта балл:3,8, </a:t>
            </a:r>
            <a:r>
              <a:rPr lang="" altLang="en-US" sz="1800" dirty="0" smtClean="0"/>
              <a:t>39</a:t>
            </a:r>
            <a:r>
              <a:rPr lang="en-US" sz="1800" dirty="0" smtClean="0"/>
              <a:t> үздік оқушы-15,4%,7</a:t>
            </a:r>
            <a:r>
              <a:rPr lang="" altLang="en-US" sz="1800" dirty="0" smtClean="0"/>
              <a:t>3</a:t>
            </a:r>
            <a:r>
              <a:rPr lang="en-US" sz="1800" dirty="0" smtClean="0"/>
              <a:t> үлгерімі жақсы оқушы-32,4%,89 үлгерімі төмен оқушы-52,18%.</a:t>
            </a:r>
          </a:p>
          <a:p>
            <a:r>
              <a:rPr lang="en-US" sz="1800" dirty="0" smtClean="0">
                <a:solidFill>
                  <a:schemeClr val="accent1"/>
                </a:solidFill>
              </a:rPr>
              <a:t>Негізгі орта білім сапасы:</a:t>
            </a:r>
          </a:p>
          <a:p>
            <a:r>
              <a:rPr lang="en-US" sz="1800" dirty="0" smtClean="0"/>
              <a:t> 27 үздік оқушы- 11,6 %6, 67 үлгерімі жақсы оқушы-27,8%,145 үлгерімі төмен оқушы-63,18%.</a:t>
            </a:r>
          </a:p>
          <a:p>
            <a:r>
              <a:rPr lang="en-US" sz="1800" dirty="0" smtClean="0">
                <a:solidFill>
                  <a:schemeClr val="accent1"/>
                </a:solidFill>
              </a:rPr>
              <a:t>Жалпы орта білім сапасы:</a:t>
            </a:r>
            <a:endParaRPr lang="en-US" sz="1800" dirty="0" smtClean="0"/>
          </a:p>
          <a:p>
            <a:pPr>
              <a:buNone/>
            </a:pPr>
            <a:r>
              <a:rPr lang="en-US" sz="1800" dirty="0" smtClean="0"/>
              <a:t>   9 үздік оқушы-17,4%,</a:t>
            </a:r>
          </a:p>
          <a:p>
            <a:pPr>
              <a:buNone/>
            </a:pPr>
            <a:r>
              <a:rPr lang="en-US" sz="1800" dirty="0" smtClean="0"/>
              <a:t>10 үлгерімі жақсы оқушы-40%,</a:t>
            </a:r>
          </a:p>
          <a:p>
            <a:pPr>
              <a:buNone/>
            </a:pPr>
            <a:r>
              <a:rPr lang="en-US" sz="1800" dirty="0" smtClean="0"/>
              <a:t>28 үлгерімі төмен оқушы-50%. 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7\Desktop\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404664"/>
            <a:ext cx="8424936" cy="5015061"/>
          </a:xfrm>
          <a:prstGeom prst="rect">
            <a:avLst/>
          </a:prstGeom>
          <a:noFill/>
        </p:spPr>
      </p:pic>
      <p:pic>
        <p:nvPicPr>
          <p:cNvPr id="1028" name="Picture 4" descr="C:\Users\7\Desktop\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5373216"/>
            <a:ext cx="8424936" cy="129043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7\Desktop\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260648"/>
            <a:ext cx="8533456" cy="65973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/>
        </p:nvGraphicFramePr>
        <p:xfrm>
          <a:off x="827584" y="836712"/>
          <a:ext cx="7632848" cy="4192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/>
        </p:nvGraphicFramePr>
        <p:xfrm>
          <a:off x="755576" y="620688"/>
          <a:ext cx="7776864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/>
        </p:nvGraphicFramePr>
        <p:xfrm>
          <a:off x="611560" y="764704"/>
          <a:ext cx="7776864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/>
        </p:nvGraphicFramePr>
        <p:xfrm>
          <a:off x="539552" y="548680"/>
          <a:ext cx="8064896" cy="5472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/>
        </p:nvGraphicFramePr>
        <p:xfrm>
          <a:off x="539552" y="476672"/>
          <a:ext cx="8136904" cy="55446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28</TotalTime>
  <Words>164</Words>
  <Application>Microsoft Office PowerPoint</Application>
  <PresentationFormat>Экран (4:3)</PresentationFormat>
  <Paragraphs>27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Аспект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№126 Б.МаЙЛИН АТЫНДАҒЫ Ж.О.М. І ТОҚСАН ҚОРЫТЫНДЫСЫ БОЙЫНША СЫНЫП КӨРСЕТКІШІ</dc:title>
  <dc:creator>7</dc:creator>
  <cp:lastModifiedBy>7</cp:lastModifiedBy>
  <cp:revision>77</cp:revision>
  <dcterms:created xsi:type="dcterms:W3CDTF">2016-11-03T14:45:00Z</dcterms:created>
  <dcterms:modified xsi:type="dcterms:W3CDTF">2024-01-05T04:30:54Z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FD86EFFD346A4340AEA8D53629B567A8_12</vt:lpwstr>
  </property>
  <property fmtid="{D5CDD505-2E9C-101B-9397-08002B2CF9AE}" pid="3" name="KSOProductBuildVer">
    <vt:lpwstr>1033-12.2.0.13359</vt:lpwstr>
  </property>
</Properties>
</file>